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pen Sans" panose="02000000000000000000" pitchFamily="2" charset="0"/>
      <p:regular r:id="rId12"/>
    </p:embeddedFont>
    <p:embeddedFont>
      <p:font typeface="Poppins" pitchFamily="2" charset="0"/>
      <p:regular r:id="rId13"/>
    </p:embeddedFont>
    <p:embeddedFont>
      <p:font typeface="Poppins Bold" pitchFamily="2" charset="0"/>
      <p:regular r:id="rId14"/>
    </p:embeddedFont>
    <p:embeddedFont>
      <p:font typeface="Poppins Medium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4.fntdata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jpeg" /><Relationship Id="rId5" Type="http://schemas.openxmlformats.org/officeDocument/2006/relationships/image" Target="../media/image2.svg" /><Relationship Id="rId4" Type="http://schemas.openxmlformats.org/officeDocument/2006/relationships/image" Target="../media/image1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sv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2.jpe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 /><Relationship Id="rId3" Type="http://schemas.openxmlformats.org/officeDocument/2006/relationships/image" Target="../media/image14.svg" /><Relationship Id="rId7" Type="http://schemas.openxmlformats.org/officeDocument/2006/relationships/image" Target="../media/image2.sv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.png" /><Relationship Id="rId5" Type="http://schemas.openxmlformats.org/officeDocument/2006/relationships/image" Target="../media/image4.svg" /><Relationship Id="rId10" Type="http://schemas.openxmlformats.org/officeDocument/2006/relationships/image" Target="../media/image17.png" /><Relationship Id="rId4" Type="http://schemas.openxmlformats.org/officeDocument/2006/relationships/image" Target="../media/image3.png" /><Relationship Id="rId9" Type="http://schemas.openxmlformats.org/officeDocument/2006/relationships/image" Target="../media/image16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0081769" y="-805777"/>
            <a:ext cx="15241193" cy="6235034"/>
          </a:xfrm>
          <a:custGeom>
            <a:avLst/>
            <a:gdLst/>
            <a:ahLst/>
            <a:cxnLst/>
            <a:rect l="l" t="t" r="r" b="b"/>
            <a:pathLst>
              <a:path w="15241193" h="6235034">
                <a:moveTo>
                  <a:pt x="15241193" y="0"/>
                </a:moveTo>
                <a:lnTo>
                  <a:pt x="0" y="0"/>
                </a:lnTo>
                <a:lnTo>
                  <a:pt x="0" y="6235034"/>
                </a:lnTo>
                <a:lnTo>
                  <a:pt x="15241193" y="6235034"/>
                </a:lnTo>
                <a:lnTo>
                  <a:pt x="152411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85850"/>
            <a:ext cx="10869112" cy="113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4299" b="1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Gestão Inteligente de ruas Alagáveis com Pavimentação Inovadora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4072121" y="6622255"/>
            <a:ext cx="12887333" cy="5272091"/>
          </a:xfrm>
          <a:custGeom>
            <a:avLst/>
            <a:gdLst/>
            <a:ahLst/>
            <a:cxnLst/>
            <a:rect l="l" t="t" r="r" b="b"/>
            <a:pathLst>
              <a:path w="12887333" h="5272091">
                <a:moveTo>
                  <a:pt x="12887334" y="0"/>
                </a:moveTo>
                <a:lnTo>
                  <a:pt x="0" y="0"/>
                </a:lnTo>
                <a:lnTo>
                  <a:pt x="0" y="5272090"/>
                </a:lnTo>
                <a:lnTo>
                  <a:pt x="12887334" y="5272090"/>
                </a:lnTo>
                <a:lnTo>
                  <a:pt x="128873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049685" y="4564855"/>
            <a:ext cx="4099369" cy="4114800"/>
          </a:xfrm>
          <a:custGeom>
            <a:avLst/>
            <a:gdLst/>
            <a:ahLst/>
            <a:cxnLst/>
            <a:rect l="l" t="t" r="r" b="b"/>
            <a:pathLst>
              <a:path w="4099369" h="4114800">
                <a:moveTo>
                  <a:pt x="0" y="0"/>
                </a:moveTo>
                <a:lnTo>
                  <a:pt x="4099370" y="0"/>
                </a:lnTo>
                <a:lnTo>
                  <a:pt x="409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21956" y="3584705"/>
            <a:ext cx="16755736" cy="6702295"/>
            <a:chOff x="0" y="0"/>
            <a:chExt cx="6350000" cy="2540000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6350000" y="1270000"/>
                  </a:moveTo>
                  <a:cubicBezTo>
                    <a:pt x="6350000" y="568960"/>
                    <a:pt x="5781040" y="0"/>
                    <a:pt x="5080000" y="0"/>
                  </a:cubicBez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cubicBezTo>
                    <a:pt x="0" y="1971040"/>
                    <a:pt x="568960" y="2540000"/>
                    <a:pt x="1270000" y="2540000"/>
                  </a:cubicBezTo>
                  <a:lnTo>
                    <a:pt x="5080000" y="2540000"/>
                  </a:lnTo>
                  <a:cubicBezTo>
                    <a:pt x="5781040" y="2540000"/>
                    <a:pt x="6350000" y="1971040"/>
                    <a:pt x="6350000" y="1270000"/>
                  </a:cubicBezTo>
                  <a:close/>
                </a:path>
              </a:pathLst>
            </a:custGeom>
            <a:blipFill>
              <a:blip r:embed="rId8"/>
              <a:stretch>
                <a:fillRect t="-141495" b="-13373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31316" y="8593930"/>
            <a:ext cx="2432105" cy="112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70"/>
              </a:lnSpc>
              <a:spcBef>
                <a:spcPct val="0"/>
              </a:spcBef>
            </a:pPr>
            <a:r>
              <a:rPr lang="en-US" sz="3193">
                <a:solidFill>
                  <a:srgbClr val="580C77"/>
                </a:solidFill>
                <a:latin typeface="Poppins"/>
                <a:ea typeface="Poppins"/>
                <a:cs typeface="Poppins"/>
                <a:sym typeface="Poppins"/>
              </a:rPr>
              <a:t>2024 Dezembro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553253"/>
            <a:ext cx="7786513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 Soluções para Prevenção de Inundações Urbanas. (SolPIU)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35164" y="-473400"/>
            <a:ext cx="4099369" cy="4114800"/>
          </a:xfrm>
          <a:custGeom>
            <a:avLst/>
            <a:gdLst/>
            <a:ahLst/>
            <a:cxnLst/>
            <a:rect l="l" t="t" r="r" b="b"/>
            <a:pathLst>
              <a:path w="4099369" h="4114800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10081769" y="-805777"/>
            <a:ext cx="15241193" cy="6235034"/>
          </a:xfrm>
          <a:custGeom>
            <a:avLst/>
            <a:gdLst/>
            <a:ahLst/>
            <a:cxnLst/>
            <a:rect l="l" t="t" r="r" b="b"/>
            <a:pathLst>
              <a:path w="15241193" h="6235034">
                <a:moveTo>
                  <a:pt x="15241193" y="0"/>
                </a:moveTo>
                <a:lnTo>
                  <a:pt x="0" y="0"/>
                </a:lnTo>
                <a:lnTo>
                  <a:pt x="0" y="6235034"/>
                </a:lnTo>
                <a:lnTo>
                  <a:pt x="15241193" y="6235034"/>
                </a:lnTo>
                <a:lnTo>
                  <a:pt x="152411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3612" y="3297978"/>
            <a:ext cx="18735224" cy="7410027"/>
          </a:xfrm>
          <a:custGeom>
            <a:avLst/>
            <a:gdLst/>
            <a:ahLst/>
            <a:cxnLst/>
            <a:rect l="l" t="t" r="r" b="b"/>
            <a:pathLst>
              <a:path w="18735224" h="7410027">
                <a:moveTo>
                  <a:pt x="0" y="0"/>
                </a:moveTo>
                <a:lnTo>
                  <a:pt x="18735224" y="0"/>
                </a:lnTo>
                <a:lnTo>
                  <a:pt x="18735224" y="7410027"/>
                </a:lnTo>
                <a:lnTo>
                  <a:pt x="0" y="7410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4813" b="-4481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25505" y="1639275"/>
            <a:ext cx="7786513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-2777606" y="6204947"/>
            <a:ext cx="7637925" cy="3124606"/>
          </a:xfrm>
          <a:custGeom>
            <a:avLst/>
            <a:gdLst/>
            <a:ahLst/>
            <a:cxnLst/>
            <a:rect l="l" t="t" r="r" b="b"/>
            <a:pathLst>
              <a:path w="7637925" h="3124606">
                <a:moveTo>
                  <a:pt x="0" y="3124606"/>
                </a:moveTo>
                <a:lnTo>
                  <a:pt x="7637926" y="3124606"/>
                </a:lnTo>
                <a:lnTo>
                  <a:pt x="7637926" y="0"/>
                </a:lnTo>
                <a:lnTo>
                  <a:pt x="0" y="0"/>
                </a:lnTo>
                <a:lnTo>
                  <a:pt x="0" y="31246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25648" y="1028700"/>
            <a:ext cx="2733652" cy="1537679"/>
          </a:xfrm>
          <a:custGeom>
            <a:avLst/>
            <a:gdLst/>
            <a:ahLst/>
            <a:cxnLst/>
            <a:rect l="l" t="t" r="r" b="b"/>
            <a:pathLst>
              <a:path w="2733652" h="1537679">
                <a:moveTo>
                  <a:pt x="0" y="0"/>
                </a:moveTo>
                <a:lnTo>
                  <a:pt x="2733652" y="0"/>
                </a:lnTo>
                <a:lnTo>
                  <a:pt x="2733652" y="1537679"/>
                </a:lnTo>
                <a:lnTo>
                  <a:pt x="0" y="1537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87" t="-59733" r="-12155" b="-577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41357" y="1190965"/>
            <a:ext cx="10507832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Sistema Computacionais e Segurança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87865"/>
            <a:ext cx="7786513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Robson Calvetti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45497" y="5412188"/>
            <a:ext cx="6791035" cy="54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8"/>
              </a:lnSpc>
              <a:spcBef>
                <a:spcPct val="0"/>
              </a:spcBef>
            </a:pPr>
            <a:r>
              <a:rPr lang="en-US" sz="3063">
                <a:solidFill>
                  <a:srgbClr val="1C1B21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Francisco Alexandre Santos Melo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29227" y="5412188"/>
            <a:ext cx="3311547" cy="54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8"/>
              </a:lnSpc>
              <a:spcBef>
                <a:spcPct val="0"/>
              </a:spcBef>
            </a:pPr>
            <a:r>
              <a:rPr lang="en-US" sz="3063" b="1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824219751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5497" y="6466776"/>
            <a:ext cx="6449741" cy="54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8"/>
              </a:lnSpc>
              <a:spcBef>
                <a:spcPct val="0"/>
              </a:spcBef>
            </a:pPr>
            <a:r>
              <a:rPr lang="en-US" sz="3063">
                <a:solidFill>
                  <a:srgbClr val="1C1B21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Larissa da Silva Maschio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20211" y="6466776"/>
            <a:ext cx="2720563" cy="54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8"/>
              </a:lnSpc>
              <a:spcBef>
                <a:spcPct val="0"/>
              </a:spcBef>
            </a:pPr>
            <a:r>
              <a:rPr lang="en-US" sz="3063" b="1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824221401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45497" y="7516139"/>
            <a:ext cx="5789892" cy="54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8"/>
              </a:lnSpc>
              <a:spcBef>
                <a:spcPct val="0"/>
              </a:spcBef>
            </a:pPr>
            <a:r>
              <a:rPr lang="en-US" sz="3063">
                <a:solidFill>
                  <a:srgbClr val="1C1B21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Natasha Melo de Sousa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08359" y="7521364"/>
            <a:ext cx="2832415" cy="54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8"/>
              </a:lnSpc>
              <a:spcBef>
                <a:spcPct val="0"/>
              </a:spcBef>
            </a:pPr>
            <a:r>
              <a:rPr lang="en-US" sz="3063" b="1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82429222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45497" y="8567307"/>
            <a:ext cx="7675659" cy="54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8"/>
              </a:lnSpc>
              <a:spcBef>
                <a:spcPct val="0"/>
              </a:spcBef>
            </a:pPr>
            <a:r>
              <a:rPr lang="en-US" sz="3063">
                <a:solidFill>
                  <a:srgbClr val="1C1B21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Yasmin Victória Alves de Sousa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30138" y="8567307"/>
            <a:ext cx="2810637" cy="54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8"/>
              </a:lnSpc>
              <a:spcBef>
                <a:spcPct val="0"/>
              </a:spcBef>
            </a:pPr>
            <a:r>
              <a:rPr lang="en-US" sz="3063" b="1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824210011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45497" y="4357601"/>
            <a:ext cx="6449741" cy="54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8"/>
              </a:lnSpc>
              <a:spcBef>
                <a:spcPct val="0"/>
              </a:spcBef>
            </a:pPr>
            <a:r>
              <a:rPr lang="en-US" sz="3063">
                <a:solidFill>
                  <a:srgbClr val="1C1B21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Annely Desireé Junemann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7879" y="4357601"/>
            <a:ext cx="3582895" cy="54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8"/>
              </a:lnSpc>
              <a:spcBef>
                <a:spcPct val="0"/>
              </a:spcBef>
            </a:pPr>
            <a:r>
              <a:rPr lang="en-US" sz="3063" b="1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824217739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81995" y="-1152814"/>
            <a:ext cx="12315369" cy="11439814"/>
            <a:chOff x="0" y="0"/>
            <a:chExt cx="12901500" cy="119842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01500" cy="11984274"/>
            </a:xfrm>
            <a:custGeom>
              <a:avLst/>
              <a:gdLst/>
              <a:ahLst/>
              <a:cxnLst/>
              <a:rect l="l" t="t" r="r" b="b"/>
              <a:pathLst>
                <a:path w="12901500" h="11984274">
                  <a:moveTo>
                    <a:pt x="6450744" y="0"/>
                  </a:moveTo>
                  <a:lnTo>
                    <a:pt x="6450757" y="0"/>
                  </a:lnTo>
                  <a:cubicBezTo>
                    <a:pt x="10013404" y="1"/>
                    <a:pt x="12901500" y="2682769"/>
                    <a:pt x="12901500" y="5992132"/>
                  </a:cubicBezTo>
                  <a:lnTo>
                    <a:pt x="12901500" y="11984274"/>
                  </a:lnTo>
                  <a:lnTo>
                    <a:pt x="0" y="11984274"/>
                  </a:lnTo>
                  <a:lnTo>
                    <a:pt x="0" y="5992132"/>
                  </a:lnTo>
                  <a:cubicBezTo>
                    <a:pt x="0" y="2682769"/>
                    <a:pt x="2888097" y="0"/>
                    <a:pt x="6450744" y="0"/>
                  </a:cubicBezTo>
                  <a:close/>
                </a:path>
              </a:pathLst>
            </a:custGeom>
            <a:blipFill>
              <a:blip r:embed="rId2"/>
              <a:stretch>
                <a:fillRect b="-6148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-2887469" y="2483190"/>
            <a:ext cx="14657225" cy="5996137"/>
          </a:xfrm>
          <a:custGeom>
            <a:avLst/>
            <a:gdLst/>
            <a:ahLst/>
            <a:cxnLst/>
            <a:rect l="l" t="t" r="r" b="b"/>
            <a:pathLst>
              <a:path w="14657225" h="5996137">
                <a:moveTo>
                  <a:pt x="14657224" y="0"/>
                </a:moveTo>
                <a:lnTo>
                  <a:pt x="0" y="0"/>
                </a:lnTo>
                <a:lnTo>
                  <a:pt x="0" y="5996138"/>
                </a:lnTo>
                <a:lnTo>
                  <a:pt x="14657224" y="5996138"/>
                </a:lnTo>
                <a:lnTo>
                  <a:pt x="146572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88465" y="87483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AF8EA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69350"/>
            <a:ext cx="7786513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102735"/>
            <a:ext cx="8947148" cy="199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A SolPIU é uma solução inovadora que combina pavimentação inteligente e dispositivos IoT para mitigar os impactos das enchentes em áreas urbanas.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91555" y="2939721"/>
            <a:ext cx="23919297" cy="9785167"/>
          </a:xfrm>
          <a:custGeom>
            <a:avLst/>
            <a:gdLst/>
            <a:ahLst/>
            <a:cxnLst/>
            <a:rect l="l" t="t" r="r" b="b"/>
            <a:pathLst>
              <a:path w="23919297" h="9785167">
                <a:moveTo>
                  <a:pt x="0" y="0"/>
                </a:moveTo>
                <a:lnTo>
                  <a:pt x="23919296" y="0"/>
                </a:lnTo>
                <a:lnTo>
                  <a:pt x="23919296" y="9785167"/>
                </a:lnTo>
                <a:lnTo>
                  <a:pt x="0" y="9785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44261" y="267675"/>
            <a:ext cx="7786513" cy="285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Problemas encontrados</a:t>
            </a:r>
          </a:p>
          <a:p>
            <a:pPr algn="l">
              <a:lnSpc>
                <a:spcPts val="7200"/>
              </a:lnSpc>
            </a:pPr>
            <a:endParaRPr lang="en-US" sz="7200" b="1">
              <a:solidFill>
                <a:srgbClr val="1C1B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288465" y="87483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74436" y="3878187"/>
            <a:ext cx="4340870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-Danos à infraestrutura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-Deslocamento forçado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-Riscos à saúde pública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-Interrupções no tráfego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-Danos Econômicos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-Impacto ambiental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1C1B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481995" y="-1152814"/>
            <a:ext cx="12315369" cy="11439814"/>
            <a:chOff x="0" y="0"/>
            <a:chExt cx="12901500" cy="119842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1500" cy="11984274"/>
            </a:xfrm>
            <a:custGeom>
              <a:avLst/>
              <a:gdLst/>
              <a:ahLst/>
              <a:cxnLst/>
              <a:rect l="l" t="t" r="r" b="b"/>
              <a:pathLst>
                <a:path w="12901500" h="11984274">
                  <a:moveTo>
                    <a:pt x="6450744" y="0"/>
                  </a:moveTo>
                  <a:lnTo>
                    <a:pt x="6450757" y="0"/>
                  </a:lnTo>
                  <a:cubicBezTo>
                    <a:pt x="10013404" y="1"/>
                    <a:pt x="12901500" y="2682769"/>
                    <a:pt x="12901500" y="5992132"/>
                  </a:cubicBezTo>
                  <a:lnTo>
                    <a:pt x="12901500" y="11984274"/>
                  </a:lnTo>
                  <a:lnTo>
                    <a:pt x="0" y="11984274"/>
                  </a:lnTo>
                  <a:lnTo>
                    <a:pt x="0" y="5992132"/>
                  </a:lnTo>
                  <a:cubicBezTo>
                    <a:pt x="0" y="2682769"/>
                    <a:pt x="2888097" y="0"/>
                    <a:pt x="6450744" y="0"/>
                  </a:cubicBezTo>
                  <a:close/>
                </a:path>
              </a:pathLst>
            </a:custGeom>
            <a:blipFill>
              <a:blip r:embed="rId4"/>
              <a:stretch>
                <a:fillRect b="-6148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15898" y="3084205"/>
            <a:ext cx="23919297" cy="9785167"/>
          </a:xfrm>
          <a:custGeom>
            <a:avLst/>
            <a:gdLst/>
            <a:ahLst/>
            <a:cxnLst/>
            <a:rect l="l" t="t" r="r" b="b"/>
            <a:pathLst>
              <a:path w="23919297" h="9785167">
                <a:moveTo>
                  <a:pt x="0" y="0"/>
                </a:moveTo>
                <a:lnTo>
                  <a:pt x="23919296" y="0"/>
                </a:lnTo>
                <a:lnTo>
                  <a:pt x="23919296" y="9785166"/>
                </a:lnTo>
                <a:lnTo>
                  <a:pt x="0" y="978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191832"/>
            <a:ext cx="8923049" cy="5608774"/>
          </a:xfrm>
          <a:custGeom>
            <a:avLst/>
            <a:gdLst/>
            <a:ahLst/>
            <a:cxnLst/>
            <a:rect l="l" t="t" r="r" b="b"/>
            <a:pathLst>
              <a:path w="8923049" h="5608774">
                <a:moveTo>
                  <a:pt x="0" y="0"/>
                </a:moveTo>
                <a:lnTo>
                  <a:pt x="8923049" y="0"/>
                </a:lnTo>
                <a:lnTo>
                  <a:pt x="8923049" y="5608774"/>
                </a:lnTo>
                <a:lnTo>
                  <a:pt x="0" y="5608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2052" y="5191832"/>
            <a:ext cx="8413161" cy="5608774"/>
          </a:xfrm>
          <a:custGeom>
            <a:avLst/>
            <a:gdLst/>
            <a:ahLst/>
            <a:cxnLst/>
            <a:rect l="l" t="t" r="r" b="b"/>
            <a:pathLst>
              <a:path w="8413161" h="5608774">
                <a:moveTo>
                  <a:pt x="0" y="0"/>
                </a:moveTo>
                <a:lnTo>
                  <a:pt x="8413161" y="0"/>
                </a:lnTo>
                <a:lnTo>
                  <a:pt x="8413161" y="5608774"/>
                </a:lnTo>
                <a:lnTo>
                  <a:pt x="0" y="5608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57250"/>
            <a:ext cx="7786513" cy="1945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Materiais Utilizados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36348" y="3293680"/>
            <a:ext cx="9469177" cy="189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6"/>
              </a:lnSpc>
              <a:spcBef>
                <a:spcPct val="0"/>
              </a:spcBef>
            </a:pPr>
            <a:r>
              <a:rPr lang="en-US" sz="3576" b="1">
                <a:solidFill>
                  <a:srgbClr val="1C1B2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PVC, concreto, polietileno, plástico, metal, cimento poroso, tijolos de barro, bio-asfalto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15898" y="3084205"/>
            <a:ext cx="23919297" cy="9785167"/>
          </a:xfrm>
          <a:custGeom>
            <a:avLst/>
            <a:gdLst/>
            <a:ahLst/>
            <a:cxnLst/>
            <a:rect l="l" t="t" r="r" b="b"/>
            <a:pathLst>
              <a:path w="23919297" h="9785167">
                <a:moveTo>
                  <a:pt x="0" y="0"/>
                </a:moveTo>
                <a:lnTo>
                  <a:pt x="23919296" y="0"/>
                </a:lnTo>
                <a:lnTo>
                  <a:pt x="23919296" y="9785166"/>
                </a:lnTo>
                <a:lnTo>
                  <a:pt x="0" y="978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066247" y="4847144"/>
            <a:ext cx="14246795" cy="5840187"/>
            <a:chOff x="0" y="0"/>
            <a:chExt cx="11023546" cy="451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23546" cy="4518881"/>
            </a:xfrm>
            <a:custGeom>
              <a:avLst/>
              <a:gdLst/>
              <a:ahLst/>
              <a:cxnLst/>
              <a:rect l="l" t="t" r="r" b="b"/>
              <a:pathLst>
                <a:path w="11023546" h="4518881">
                  <a:moveTo>
                    <a:pt x="0" y="2259441"/>
                  </a:moveTo>
                  <a:cubicBezTo>
                    <a:pt x="0" y="1012229"/>
                    <a:pt x="987710" y="0"/>
                    <a:pt x="2204709" y="0"/>
                  </a:cubicBezTo>
                  <a:lnTo>
                    <a:pt x="8818837" y="0"/>
                  </a:lnTo>
                  <a:cubicBezTo>
                    <a:pt x="10035836" y="0"/>
                    <a:pt x="11023546" y="1012229"/>
                    <a:pt x="11023546" y="2259441"/>
                  </a:cubicBezTo>
                  <a:cubicBezTo>
                    <a:pt x="11023546" y="3506652"/>
                    <a:pt x="10035836" y="4518881"/>
                    <a:pt x="8818837" y="4518881"/>
                  </a:cubicBezTo>
                  <a:lnTo>
                    <a:pt x="2204709" y="4518881"/>
                  </a:lnTo>
                  <a:cubicBezTo>
                    <a:pt x="987710" y="4518881"/>
                    <a:pt x="0" y="3506652"/>
                    <a:pt x="0" y="2259441"/>
                  </a:cubicBezTo>
                  <a:close/>
                </a:path>
              </a:pathLst>
            </a:custGeom>
            <a:blipFill>
              <a:blip r:embed="rId4"/>
              <a:stretch>
                <a:fillRect t="-72699" b="-10258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857250"/>
            <a:ext cx="7786513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SoulPIU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88465" y="87483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17696" y="5086350"/>
            <a:ext cx="10023543" cy="246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Uma empresa que se destaca no mercado de pavimentação urbana com foco em soluções sustentáveis para prevenir inundações. Além disso, a empresa prioriza métodos de construção que integram sustentabilidade, eficiência e durabilidade.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109250" y="2076672"/>
            <a:ext cx="23919297" cy="9785167"/>
          </a:xfrm>
          <a:custGeom>
            <a:avLst/>
            <a:gdLst/>
            <a:ahLst/>
            <a:cxnLst/>
            <a:rect l="l" t="t" r="r" b="b"/>
            <a:pathLst>
              <a:path w="23919297" h="9785167">
                <a:moveTo>
                  <a:pt x="23919297" y="0"/>
                </a:moveTo>
                <a:lnTo>
                  <a:pt x="0" y="0"/>
                </a:lnTo>
                <a:lnTo>
                  <a:pt x="0" y="9785167"/>
                </a:lnTo>
                <a:lnTo>
                  <a:pt x="23919297" y="9785167"/>
                </a:lnTo>
                <a:lnTo>
                  <a:pt x="2391929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0214263" y="2076672"/>
            <a:ext cx="23919297" cy="9785167"/>
          </a:xfrm>
          <a:custGeom>
            <a:avLst/>
            <a:gdLst/>
            <a:ahLst/>
            <a:cxnLst/>
            <a:rect l="l" t="t" r="r" b="b"/>
            <a:pathLst>
              <a:path w="23919297" h="9785167">
                <a:moveTo>
                  <a:pt x="23919297" y="0"/>
                </a:moveTo>
                <a:lnTo>
                  <a:pt x="0" y="0"/>
                </a:lnTo>
                <a:lnTo>
                  <a:pt x="0" y="9785167"/>
                </a:lnTo>
                <a:lnTo>
                  <a:pt x="23919297" y="9785167"/>
                </a:lnTo>
                <a:lnTo>
                  <a:pt x="239192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8030700" y="2157441"/>
            <a:ext cx="23919297" cy="9785167"/>
          </a:xfrm>
          <a:custGeom>
            <a:avLst/>
            <a:gdLst/>
            <a:ahLst/>
            <a:cxnLst/>
            <a:rect l="l" t="t" r="r" b="b"/>
            <a:pathLst>
              <a:path w="23919297" h="9785167">
                <a:moveTo>
                  <a:pt x="23919297" y="0"/>
                </a:moveTo>
                <a:lnTo>
                  <a:pt x="0" y="0"/>
                </a:lnTo>
                <a:lnTo>
                  <a:pt x="0" y="9785167"/>
                </a:lnTo>
                <a:lnTo>
                  <a:pt x="23919297" y="9785167"/>
                </a:lnTo>
                <a:lnTo>
                  <a:pt x="239192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324601"/>
            <a:ext cx="3330090" cy="3344957"/>
          </a:xfrm>
          <a:custGeom>
            <a:avLst/>
            <a:gdLst/>
            <a:ahLst/>
            <a:cxnLst/>
            <a:rect l="l" t="t" r="r" b="b"/>
            <a:pathLst>
              <a:path w="3330090" h="3344957">
                <a:moveTo>
                  <a:pt x="0" y="0"/>
                </a:moveTo>
                <a:lnTo>
                  <a:pt x="3330090" y="0"/>
                </a:lnTo>
                <a:lnTo>
                  <a:pt x="3330090" y="3344957"/>
                </a:lnTo>
                <a:lnTo>
                  <a:pt x="0" y="3344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18353" y="6324601"/>
            <a:ext cx="4040191" cy="3549102"/>
          </a:xfrm>
          <a:custGeom>
            <a:avLst/>
            <a:gdLst/>
            <a:ahLst/>
            <a:cxnLst/>
            <a:rect l="l" t="t" r="r" b="b"/>
            <a:pathLst>
              <a:path w="4040191" h="3549102">
                <a:moveTo>
                  <a:pt x="0" y="0"/>
                </a:moveTo>
                <a:lnTo>
                  <a:pt x="4040191" y="0"/>
                </a:lnTo>
                <a:lnTo>
                  <a:pt x="4040191" y="3549102"/>
                </a:lnTo>
                <a:lnTo>
                  <a:pt x="0" y="35491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009" r="-1599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28884" y="6434230"/>
            <a:ext cx="3577397" cy="3439474"/>
          </a:xfrm>
          <a:custGeom>
            <a:avLst/>
            <a:gdLst/>
            <a:ahLst/>
            <a:cxnLst/>
            <a:rect l="l" t="t" r="r" b="b"/>
            <a:pathLst>
              <a:path w="3577397" h="3439474">
                <a:moveTo>
                  <a:pt x="0" y="0"/>
                </a:moveTo>
                <a:lnTo>
                  <a:pt x="3577397" y="0"/>
                </a:lnTo>
                <a:lnTo>
                  <a:pt x="3577397" y="3439473"/>
                </a:lnTo>
                <a:lnTo>
                  <a:pt x="0" y="3439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005" b="-200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210427" y="2548564"/>
            <a:ext cx="5994334" cy="388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097" lvl="1" indent="-295048" algn="l">
              <a:lnSpc>
                <a:spcPts val="3826"/>
              </a:lnSpc>
              <a:buFont typeface="Arial"/>
              <a:buChar char="•"/>
            </a:pPr>
            <a:r>
              <a:rPr lang="en-US" sz="2733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Câmeras IoT c/ Sensores Acoplados</a:t>
            </a:r>
          </a:p>
          <a:p>
            <a:pPr algn="l">
              <a:lnSpc>
                <a:spcPts val="3826"/>
              </a:lnSpc>
            </a:pPr>
            <a:r>
              <a:rPr lang="en-US" sz="2733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câmeras HD com sensores ultrassônicos ou radar.</a:t>
            </a:r>
          </a:p>
          <a:p>
            <a:pPr algn="l">
              <a:lnSpc>
                <a:spcPts val="3826"/>
              </a:lnSpc>
            </a:pPr>
            <a:endParaRPr lang="en-US" sz="2733">
              <a:solidFill>
                <a:srgbClr val="1C1B21">
                  <a:alpha val="69804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826"/>
              </a:lnSpc>
            </a:pPr>
            <a:r>
              <a:rPr lang="en-US" sz="2733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Axis Communications Network Cameras.</a:t>
            </a:r>
          </a:p>
          <a:p>
            <a:pPr algn="l">
              <a:lnSpc>
                <a:spcPts val="3826"/>
              </a:lnSpc>
            </a:pPr>
            <a:endParaRPr lang="en-US" sz="2733">
              <a:solidFill>
                <a:srgbClr val="1C1B21">
                  <a:alpha val="69804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001000" y="4000500"/>
            <a:ext cx="2286000" cy="2286000"/>
            <a:chOff x="0" y="0"/>
            <a:chExt cx="3048000" cy="304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048000" cy="2517775"/>
            </a:xfrm>
            <a:prstGeom prst="rect">
              <a:avLst/>
            </a:prstGeom>
          </p:spPr>
          <p:txBody>
            <a:bodyPr lIns="203200" tIns="203200" rIns="203200" bIns="203200" rtlCol="0" anchor="t"/>
            <a:lstStyle/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 vamo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728685"/>
            <a:ext cx="7786513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Soluções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17077" y="1267800"/>
            <a:ext cx="12348664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Sensores IoT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2658193"/>
            <a:ext cx="5550570" cy="366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147" lvl="1" indent="-318573" algn="l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Fluxos:</a:t>
            </a:r>
          </a:p>
          <a:p>
            <a:pPr algn="l">
              <a:lnSpc>
                <a:spcPts val="4131"/>
              </a:lnSpc>
            </a:pPr>
            <a:r>
              <a:rPr lang="en-US" sz="2951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Efeito Doppler</a:t>
            </a:r>
          </a:p>
          <a:p>
            <a:pPr algn="l">
              <a:lnSpc>
                <a:spcPts val="4131"/>
              </a:lnSpc>
            </a:pPr>
            <a:r>
              <a:rPr lang="en-US" sz="2951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Pás Rotativas</a:t>
            </a:r>
          </a:p>
          <a:p>
            <a:pPr algn="l">
              <a:lnSpc>
                <a:spcPts val="4131"/>
              </a:lnSpc>
            </a:pPr>
            <a:endParaRPr lang="en-US" sz="2951">
              <a:solidFill>
                <a:srgbClr val="1C1B21">
                  <a:alpha val="69804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31"/>
              </a:lnSpc>
            </a:pPr>
            <a:r>
              <a:rPr lang="en-US" sz="2951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Teledyne ISCO Flow Sensors</a:t>
            </a:r>
          </a:p>
          <a:p>
            <a:pPr algn="l">
              <a:lnSpc>
                <a:spcPts val="4131"/>
              </a:lnSpc>
            </a:pPr>
            <a:endParaRPr lang="en-US" sz="2951">
              <a:solidFill>
                <a:srgbClr val="1C1B21">
                  <a:alpha val="69804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31"/>
              </a:lnSpc>
            </a:pPr>
            <a:endParaRPr lang="en-US" sz="2951">
              <a:solidFill>
                <a:srgbClr val="1C1B21">
                  <a:alpha val="69804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490635" y="2658193"/>
            <a:ext cx="5475106" cy="3503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137" lvl="1" indent="-304069" algn="l">
              <a:lnSpc>
                <a:spcPts val="3943"/>
              </a:lnSpc>
              <a:buFont typeface="Arial"/>
              <a:buChar char="•"/>
            </a:pPr>
            <a:r>
              <a:rPr lang="en-US" sz="2816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Pluviômetros IoT: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Coletor c; Contador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      Laser Rain Gauges</a:t>
            </a:r>
          </a:p>
          <a:p>
            <a:pPr algn="l">
              <a:lnSpc>
                <a:spcPts val="3943"/>
              </a:lnSpc>
            </a:pPr>
            <a:endParaRPr lang="en-US" sz="2816">
              <a:solidFill>
                <a:srgbClr val="1C1B21">
                  <a:alpha val="69804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Davis Instruments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1C1B21">
                    <a:alpha val="6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Rain Collector</a:t>
            </a:r>
          </a:p>
          <a:p>
            <a:pPr algn="l">
              <a:lnSpc>
                <a:spcPts val="3943"/>
              </a:lnSpc>
            </a:pPr>
            <a:endParaRPr lang="en-US" sz="2816">
              <a:solidFill>
                <a:srgbClr val="1C1B21">
                  <a:alpha val="69804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7786513" cy="1945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Impactos positivos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957935" y="4847144"/>
            <a:ext cx="14246795" cy="5840187"/>
            <a:chOff x="0" y="0"/>
            <a:chExt cx="11023546" cy="4518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23546" cy="4518881"/>
            </a:xfrm>
            <a:custGeom>
              <a:avLst/>
              <a:gdLst/>
              <a:ahLst/>
              <a:cxnLst/>
              <a:rect l="l" t="t" r="r" b="b"/>
              <a:pathLst>
                <a:path w="11023546" h="4518881">
                  <a:moveTo>
                    <a:pt x="0" y="2259441"/>
                  </a:moveTo>
                  <a:cubicBezTo>
                    <a:pt x="0" y="1012229"/>
                    <a:pt x="987710" y="0"/>
                    <a:pt x="2204709" y="0"/>
                  </a:cubicBezTo>
                  <a:lnTo>
                    <a:pt x="8818837" y="0"/>
                  </a:lnTo>
                  <a:cubicBezTo>
                    <a:pt x="10035836" y="0"/>
                    <a:pt x="11023546" y="1012229"/>
                    <a:pt x="11023546" y="2259441"/>
                  </a:cubicBezTo>
                  <a:cubicBezTo>
                    <a:pt x="11023546" y="3506652"/>
                    <a:pt x="10035836" y="4518881"/>
                    <a:pt x="8818837" y="4518881"/>
                  </a:cubicBezTo>
                  <a:lnTo>
                    <a:pt x="2204709" y="4518881"/>
                  </a:lnTo>
                  <a:cubicBezTo>
                    <a:pt x="987710" y="4518881"/>
                    <a:pt x="0" y="3506652"/>
                    <a:pt x="0" y="2259441"/>
                  </a:cubicBezTo>
                  <a:close/>
                </a:path>
              </a:pathLst>
            </a:custGeom>
            <a:blipFill>
              <a:blip r:embed="rId2"/>
              <a:stretch>
                <a:fillRect t="-31263" b="-3126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288465" y="87483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AF8EA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05223" y="3812483"/>
            <a:ext cx="14177" cy="133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3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67282" y="3888683"/>
            <a:ext cx="8475883" cy="548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-Prevenção de Desastres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-Redução de riscos e perdas de vidas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-Minimização de danos materiais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-Otimização da gestão de recursos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-Melhoria na infraestrutura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-Redução de custos econômicos</a:t>
            </a:r>
          </a:p>
          <a:p>
            <a:pPr algn="ctr">
              <a:lnSpc>
                <a:spcPts val="5447"/>
              </a:lnSpc>
            </a:pPr>
            <a:r>
              <a:rPr lang="en-US" sz="38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-Proteção ao meio ambiente</a:t>
            </a:r>
          </a:p>
          <a:p>
            <a:pPr algn="ctr">
              <a:lnSpc>
                <a:spcPts val="5447"/>
              </a:lnSpc>
            </a:pPr>
            <a:endParaRPr lang="en-US" sz="389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7786513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1">
                <a:solidFill>
                  <a:srgbClr val="1C1B2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Conclusão</a:t>
            </a:r>
          </a:p>
        </p:txBody>
      </p:sp>
      <p:sp>
        <p:nvSpPr>
          <p:cNvPr id="3" name="Freeform 3"/>
          <p:cNvSpPr/>
          <p:nvPr/>
        </p:nvSpPr>
        <p:spPr>
          <a:xfrm rot="5400000" flipV="1">
            <a:off x="13430812" y="6204947"/>
            <a:ext cx="7637925" cy="3124606"/>
          </a:xfrm>
          <a:custGeom>
            <a:avLst/>
            <a:gdLst/>
            <a:ahLst/>
            <a:cxnLst/>
            <a:rect l="l" t="t" r="r" b="b"/>
            <a:pathLst>
              <a:path w="7637925" h="3124606">
                <a:moveTo>
                  <a:pt x="0" y="3124606"/>
                </a:moveTo>
                <a:lnTo>
                  <a:pt x="7637926" y="3124606"/>
                </a:lnTo>
                <a:lnTo>
                  <a:pt x="7637926" y="0"/>
                </a:lnTo>
                <a:lnTo>
                  <a:pt x="0" y="0"/>
                </a:lnTo>
                <a:lnTo>
                  <a:pt x="0" y="31246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288465" y="8748395"/>
            <a:ext cx="5970835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C1B21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201" y="3881612"/>
            <a:ext cx="17956799" cy="249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1C1B21"/>
                </a:solidFill>
                <a:latin typeface="Open Sans"/>
                <a:ea typeface="Open Sans"/>
                <a:cs typeface="Open Sans"/>
                <a:sym typeface="Open Sans"/>
              </a:rPr>
              <a:t>Combinando sensores IoT e pavimentação permeável, este estudo propõe soluções integradas e inteligentes para mitigar alagamentos urbanos. Essas estratégias não apenas minimizam os impactos das enchentes, mas também contribuem para um planejamento urbano mais sustentável e resiliente.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Inteligente de ruas Alagáveis com Pavimentação Inovadora</dc:title>
  <cp:lastModifiedBy>Natasha Melo</cp:lastModifiedBy>
  <cp:revision>2</cp:revision>
  <dcterms:created xsi:type="dcterms:W3CDTF">2006-08-16T00:00:00Z</dcterms:created>
  <dcterms:modified xsi:type="dcterms:W3CDTF">2024-12-03T21:41:25Z</dcterms:modified>
  <dc:identifier>DAGYOqDQnnA</dc:identifier>
</cp:coreProperties>
</file>